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4379-B5CA-42B5-B110-DDEAF1E680AE}" type="datetimeFigureOut">
              <a:rPr lang="tr-TR" smtClean="0"/>
              <a:t>01.02.2022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2FB1-CCFC-492C-ABE5-B741C167870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DR. Ersin </a:t>
            </a:r>
            <a:r>
              <a:rPr lang="tr-TR" dirty="0" err="1" smtClean="0"/>
              <a:t>Arslan</a:t>
            </a:r>
            <a:r>
              <a:rPr lang="tr-TR" dirty="0" smtClean="0"/>
              <a:t> Eğitim ve Araştırma Hastanesi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Hasta Hakları ve Sorumlulukları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Hasta Hakları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214422"/>
            <a:ext cx="8543956" cy="4911741"/>
          </a:xfrm>
        </p:spPr>
        <p:txBody>
          <a:bodyPr>
            <a:noAutofit/>
          </a:bodyPr>
          <a:lstStyle/>
          <a:p>
            <a:r>
              <a:rPr lang="tr-TR" sz="2200" dirty="0">
                <a:sym typeface="Wingdings"/>
              </a:rPr>
              <a:t></a:t>
            </a:r>
            <a:r>
              <a:rPr lang="tr-TR" sz="2200" dirty="0">
                <a:solidFill>
                  <a:srgbClr val="FF0000"/>
                </a:solidFill>
              </a:rPr>
              <a:t>Sağlık Hizmetinden Faydalanma Hakkı</a:t>
            </a:r>
          </a:p>
          <a:p>
            <a:r>
              <a:rPr lang="tr-TR" sz="2200" dirty="0"/>
              <a:t>Hastanemiz bünyesinde yer alan tüm birim, ünite ve servislerden hastalarımız sorumlu hekim ve çalışanların yardımı ve yönlendirmesiyle yararlanma hakkına sahiptirler</a:t>
            </a:r>
            <a:r>
              <a:rPr lang="tr-TR" sz="2200" dirty="0" smtClean="0"/>
              <a:t>.</a:t>
            </a:r>
          </a:p>
          <a:p>
            <a:pPr>
              <a:buNone/>
            </a:pPr>
            <a:endParaRPr lang="tr-TR" sz="2200" dirty="0"/>
          </a:p>
          <a:p>
            <a:r>
              <a:rPr lang="tr-TR" sz="2200" dirty="0">
                <a:sym typeface="Wingdings"/>
              </a:rPr>
              <a:t></a:t>
            </a:r>
            <a:r>
              <a:rPr lang="tr-TR" sz="2200" dirty="0">
                <a:solidFill>
                  <a:srgbClr val="FF0000"/>
                </a:solidFill>
              </a:rPr>
              <a:t>Bilgilenme Hakkı</a:t>
            </a:r>
          </a:p>
          <a:p>
            <a:r>
              <a:rPr lang="tr-TR" sz="2200" dirty="0"/>
              <a:t>Hastanemizden hizmet alan tüm hastalar, kendilerine ait tüm veri, görüntüleme vb. kayıtları ekstra isteme ve toplama hakkına sahiptirler</a:t>
            </a:r>
            <a:r>
              <a:rPr lang="tr-TR" sz="2200" dirty="0" smtClean="0"/>
              <a:t>.</a:t>
            </a:r>
          </a:p>
          <a:p>
            <a:pPr>
              <a:buNone/>
            </a:pPr>
            <a:endParaRPr lang="tr-TR" sz="2200" dirty="0"/>
          </a:p>
          <a:p>
            <a:r>
              <a:rPr lang="tr-TR" sz="2200" dirty="0">
                <a:sym typeface="Wingdings"/>
              </a:rPr>
              <a:t></a:t>
            </a:r>
            <a:r>
              <a:rPr lang="tr-TR" sz="2200" dirty="0">
                <a:solidFill>
                  <a:srgbClr val="FF0000"/>
                </a:solidFill>
              </a:rPr>
              <a:t>Mahremiyete Saygı Hakkı</a:t>
            </a:r>
          </a:p>
          <a:p>
            <a:r>
              <a:rPr lang="tr-TR" sz="2200" dirty="0"/>
              <a:t>Hastanemiz hasta ve yakınları hizmet alınan yerde kişisel bilgi ve gizliliklerinin korunması, hastalarımız istemediği işlemlerin yapılmaması hakkına sahiptirler.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Hasta Hakları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ym typeface="Wingdings"/>
              </a:rPr>
              <a:t></a:t>
            </a:r>
            <a:r>
              <a:rPr lang="tr-TR" dirty="0">
                <a:solidFill>
                  <a:srgbClr val="FF0000"/>
                </a:solidFill>
              </a:rPr>
              <a:t>Hastanın Rıza ve İzin Hakkı</a:t>
            </a:r>
          </a:p>
          <a:p>
            <a:r>
              <a:rPr lang="tr-TR" dirty="0"/>
              <a:t>Hastanemizde hastaya, kesinlikle hastanın veyahut da yaşı küçük olan hastanın velisinin izni olmadan herhangi bir işlemin yapılmasının imkanı yoktur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>
                <a:sym typeface="Wingdings"/>
              </a:rPr>
              <a:t></a:t>
            </a:r>
            <a:r>
              <a:rPr lang="tr-TR" dirty="0">
                <a:solidFill>
                  <a:srgbClr val="FF0000"/>
                </a:solidFill>
              </a:rPr>
              <a:t>Güvenliğin Sağlanması Hakkı</a:t>
            </a:r>
          </a:p>
          <a:p>
            <a:r>
              <a:rPr lang="tr-TR" dirty="0"/>
              <a:t>Hastanemizde hem hastaların hem de çalışanların güvenliği hastanemiz bünyesinde yer alan Güvenlik Birimi tarafından sağlanmaktadır. Bu hak aynı zamanda da hasta ve yakınlarının sorumluluklarından biridir; hastanede güvenlik sorunu yaratmamak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>
                <a:sym typeface="Wingdings"/>
              </a:rPr>
              <a:t></a:t>
            </a:r>
            <a:r>
              <a:rPr lang="tr-TR" dirty="0">
                <a:solidFill>
                  <a:srgbClr val="FF0000"/>
                </a:solidFill>
              </a:rPr>
              <a:t>Müracaat, Şikayet ve Dava Hakkı</a:t>
            </a:r>
          </a:p>
          <a:p>
            <a:r>
              <a:rPr lang="tr-TR" dirty="0"/>
              <a:t>Tüm hastalarımız ve yakınları almış oldukları hizmetten ve hastane bünyesinde yaşayabilecekleri sorunları şikayet birimlerine bildirme hakkına ve Adli vakalara taşıma hakkına sahiptirler.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0"/>
            <a:ext cx="7543824" cy="72547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Hasta Sorumlulukları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42918"/>
            <a:ext cx="9072594" cy="6215082"/>
          </a:xfrm>
        </p:spPr>
        <p:txBody>
          <a:bodyPr>
            <a:noAutofit/>
          </a:bodyPr>
          <a:lstStyle/>
          <a:p>
            <a:r>
              <a:rPr lang="tr-TR" sz="2000" dirty="0">
                <a:sym typeface="Wingdings"/>
              </a:rPr>
              <a:t></a:t>
            </a:r>
            <a:r>
              <a:rPr lang="tr-TR" sz="2000" dirty="0">
                <a:solidFill>
                  <a:srgbClr val="FF0000"/>
                </a:solidFill>
              </a:rPr>
              <a:t>Bilgi Verme Sorumluluğu</a:t>
            </a:r>
          </a:p>
          <a:p>
            <a:r>
              <a:rPr lang="tr-TR" sz="2000" dirty="0"/>
              <a:t>Hastanemizden hizmet alan hasta ve yakınları, sağlıklı tedavi uygulanabilmesi adına, hastalıklarıyla ilgili tüm verileri hekim ve hemşirelere eksiksiz aktarma sorumluluğuna sahiptirler</a:t>
            </a:r>
            <a:r>
              <a:rPr lang="tr-TR" sz="2000" dirty="0" smtClean="0"/>
              <a:t>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>
                <a:sym typeface="Wingdings"/>
              </a:rPr>
              <a:t></a:t>
            </a:r>
            <a:r>
              <a:rPr lang="tr-TR" sz="2000" dirty="0">
                <a:solidFill>
                  <a:srgbClr val="FF0000"/>
                </a:solidFill>
              </a:rPr>
              <a:t>Önerilere Uyma Sorumluluğu</a:t>
            </a:r>
          </a:p>
          <a:p>
            <a:r>
              <a:rPr lang="tr-TR" sz="2000" dirty="0"/>
              <a:t>Hastanemizde uygulanan tedavi sonrası ve sürecinde hastalarımız; doktor ve hemşirelerin hastalıkla ilgili verdikleri uygulanacak talimat, verilen ilaçları kullanma vb. sorumluluklara sahiptirler</a:t>
            </a:r>
            <a:r>
              <a:rPr lang="tr-TR" sz="2000" dirty="0" smtClean="0"/>
              <a:t>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>
                <a:sym typeface="Wingdings"/>
              </a:rPr>
              <a:t></a:t>
            </a:r>
            <a:r>
              <a:rPr lang="tr-TR" sz="2000" dirty="0">
                <a:solidFill>
                  <a:srgbClr val="FF0000"/>
                </a:solidFill>
              </a:rPr>
              <a:t>Tedaviyi Reddetme Sorumluluğu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>Hastalarımıza kendilerine verilen tedaviyi reddettiklerinde oluşabilecek sağlık sorunlarının sorumlulukları kendilerine ait olacaktır</a:t>
            </a:r>
            <a:r>
              <a:rPr lang="tr-TR" sz="2000" dirty="0" smtClean="0"/>
              <a:t>.</a:t>
            </a:r>
          </a:p>
          <a:p>
            <a:pPr>
              <a:buNone/>
            </a:pPr>
            <a:endParaRPr lang="tr-TR" sz="2000" dirty="0"/>
          </a:p>
          <a:p>
            <a:r>
              <a:rPr lang="tr-TR" sz="2000" dirty="0">
                <a:sym typeface="Wingdings"/>
              </a:rPr>
              <a:t></a:t>
            </a:r>
            <a:r>
              <a:rPr lang="tr-TR" sz="2000" dirty="0">
                <a:solidFill>
                  <a:srgbClr val="FF0000"/>
                </a:solidFill>
              </a:rPr>
              <a:t>Sağlık Kuruluşu Kurallarına Uyma Sorumluluğu</a:t>
            </a:r>
          </a:p>
          <a:p>
            <a:r>
              <a:rPr lang="tr-TR" sz="2000" dirty="0"/>
              <a:t>Tüm hasta ve yakınları, hastanemiz kurallarına uymak zorundadır. Aksi taktirde hastanemizce, Çalışan Hakları Yönetmeliğine göre (acil durumlar hariç) hasta için hizmetten çekilme hakkı kullanılabilmektedir.</a:t>
            </a:r>
          </a:p>
          <a:p>
            <a:pPr>
              <a:buNone/>
            </a:pPr>
            <a:endParaRPr lang="tr-T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248</Words>
  <Application>Microsoft Office PowerPoint</Application>
  <PresentationFormat>Ekran Gösterisi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DR. Ersin Arslan Eğitim ve Araştırma Hastanesi</vt:lpstr>
      <vt:lpstr>Hasta Hakları</vt:lpstr>
      <vt:lpstr>Hasta Hakları</vt:lpstr>
      <vt:lpstr>Hasta Sorumlulukları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Ersin Arslan Eğitim ve Araştırma Hastanesi</dc:title>
  <dc:creator>can</dc:creator>
  <cp:lastModifiedBy>can</cp:lastModifiedBy>
  <cp:revision>2</cp:revision>
  <dcterms:created xsi:type="dcterms:W3CDTF">2022-02-01T09:43:57Z</dcterms:created>
  <dcterms:modified xsi:type="dcterms:W3CDTF">2022-02-01T09:55:10Z</dcterms:modified>
</cp:coreProperties>
</file>